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56" r:id="rId6"/>
    <p:sldId id="272" r:id="rId7"/>
    <p:sldId id="281" r:id="rId8"/>
    <p:sldId id="280" r:id="rId9"/>
    <p:sldId id="273" r:id="rId10"/>
    <p:sldId id="274" r:id="rId11"/>
    <p:sldId id="275" r:id="rId12"/>
    <p:sldId id="276" r:id="rId13"/>
    <p:sldId id="282" r:id="rId14"/>
    <p:sldId id="277" r:id="rId15"/>
    <p:sldId id="278" r:id="rId16"/>
  </p:sldIdLst>
  <p:sldSz cx="13003213" cy="9756775"/>
  <p:notesSz cx="6858000" cy="9144000"/>
  <p:defaultTextStyle>
    <a:defPPr>
      <a:defRPr lang="en-US"/>
    </a:defPPr>
    <a:lvl1pPr marL="0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08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6" y="-12"/>
      </p:cViewPr>
      <p:guideLst>
        <p:guide orient="horz" pos="2908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4A1A-25BD-5A4B-8262-7637D0EF5D4F}" type="datetimeFigureOut">
              <a:rPr lang="en-US" smtClean="0"/>
              <a:t>4/26/2016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7ABF-097C-B144-83E2-BB2FD59F363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24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5CC16-585F-864B-90A1-B63321EF5334}" type="datetimeFigureOut">
              <a:rPr lang="en-US" smtClean="0"/>
              <a:t>4/26/2016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5EB07-C2F8-2C48-8B7E-66B2468E546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36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5EB07-C2F8-2C48-8B7E-66B2468E546C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7" y="1291771"/>
            <a:ext cx="5410563" cy="32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5EB07-C2F8-2C48-8B7E-66B2468E54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3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5EB07-C2F8-2C48-8B7E-66B2468E54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6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5EB07-C2F8-2C48-8B7E-66B2468E54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1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01_back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3213" cy="9752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4628143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8356701"/>
            <a:ext cx="7967434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8435" y="8235340"/>
            <a:ext cx="7942884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ifeChanging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094" y="8757215"/>
            <a:ext cx="2350281" cy="545345"/>
          </a:xfrm>
          <a:prstGeom prst="rect">
            <a:avLst/>
          </a:prstGeom>
        </p:spPr>
      </p:pic>
      <p:pic>
        <p:nvPicPr>
          <p:cNvPr id="19" name="Picture 18" descr="1_TheOU_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776" y="368300"/>
            <a:ext cx="1293797" cy="8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8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2_backTit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3213" cy="9752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72" y="3921177"/>
            <a:ext cx="7941248" cy="3410314"/>
          </a:xfrm>
        </p:spPr>
        <p:txBody>
          <a:bodyPr anchor="b"/>
          <a:lstStyle>
            <a:lvl1pPr>
              <a:lnSpc>
                <a:spcPts val="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072" y="7662828"/>
            <a:ext cx="7967434" cy="46166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8435" y="7541467"/>
            <a:ext cx="7942884" cy="0"/>
          </a:xfrm>
          <a:prstGeom prst="line">
            <a:avLst/>
          </a:prstGeom>
          <a:ln w="38100" cap="rnd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ifeChanging.e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23" y="8717525"/>
            <a:ext cx="2160703" cy="5013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426" y="379550"/>
            <a:ext cx="1293797" cy="8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5"/>
            <a:ext cx="13003213" cy="9752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294290"/>
            <a:ext cx="8718327" cy="651653"/>
          </a:xfrm>
        </p:spPr>
        <p:txBody>
          <a:bodyPr wrap="square" anchor="b">
            <a:spAutoFit/>
          </a:bodyPr>
          <a:lstStyle>
            <a:lvl1pPr algn="ctr">
              <a:lnSpc>
                <a:spcPts val="5000"/>
              </a:lnSpc>
              <a:defRPr sz="58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58645"/>
            <a:ext cx="8731420" cy="461665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444" y="363008"/>
            <a:ext cx="750078" cy="887593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1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1" cy="2974944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rgbClr val="0B55A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7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2" cy="2974944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1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2" cy="2974945"/>
          </a:xfrm>
          <a:prstGeom prst="rect">
            <a:avLst/>
          </a:prstGeom>
        </p:spPr>
      </p:pic>
      <p:pic>
        <p:nvPicPr>
          <p:cNvPr id="7" name="Picture 6" descr="OU ICON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10185" cy="8268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720917" y="1546538"/>
            <a:ext cx="9506517" cy="43088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222686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1740" y="1270424"/>
            <a:ext cx="9001419" cy="0"/>
          </a:xfrm>
          <a:prstGeom prst="line">
            <a:avLst/>
          </a:prstGeom>
          <a:ln w="38100" cap="rnd">
            <a:solidFill>
              <a:schemeClr val="accent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16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xt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647920" y="2029528"/>
            <a:ext cx="5708647" cy="570864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919" y="2487471"/>
            <a:ext cx="5708647" cy="4969978"/>
          </a:xfrm>
        </p:spPr>
        <p:txBody>
          <a:bodyPr wrap="square" anchor="ctr">
            <a:noAutofit/>
          </a:bodyPr>
          <a:lstStyle>
            <a:lvl1pPr algn="ctr">
              <a:lnSpc>
                <a:spcPts val="8734"/>
              </a:lnSpc>
              <a:defRPr sz="60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4444" y="363008"/>
            <a:ext cx="750078" cy="887593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rgbClr val="75AA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sp>
        <p:nvSpPr>
          <p:cNvPr id="14" name="Oval 13"/>
          <p:cNvSpPr/>
          <p:nvPr userDrawn="1"/>
        </p:nvSpPr>
        <p:spPr>
          <a:xfrm>
            <a:off x="3463139" y="1844748"/>
            <a:ext cx="6078208" cy="6078202"/>
          </a:xfrm>
          <a:prstGeom prst="ellipse">
            <a:avLst/>
          </a:prstGeom>
          <a:ln w="38100" cap="rnd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9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Circle Top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320" y="0"/>
            <a:ext cx="2986893" cy="29749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5626" y="416908"/>
            <a:ext cx="9533274" cy="71339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917" y="3112033"/>
            <a:ext cx="11676646" cy="3419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12131865" y="9224972"/>
            <a:ext cx="292800" cy="292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34263" y="9103058"/>
            <a:ext cx="503290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algn="ctr"/>
            <a:fld id="{C0BADC3D-1509-2C4E-AB5E-AF0356668A88}" type="slidenum">
              <a:rPr lang="en-GB" smtClean="0"/>
              <a:pPr algn="ctr"/>
              <a:t>‹nr.›</a:t>
            </a:fld>
            <a:endParaRPr lang="en-GB" dirty="0"/>
          </a:p>
        </p:txBody>
      </p:sp>
      <p:pic>
        <p:nvPicPr>
          <p:cNvPr id="10" name="Picture 9" descr="OU ICON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9575" y="363008"/>
            <a:ext cx="759817" cy="8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59" r:id="rId6"/>
    <p:sldLayoutId id="2147483658" r:id="rId7"/>
    <p:sldLayoutId id="2147483661" r:id="rId8"/>
  </p:sldLayoutIdLst>
  <p:hf hdr="0" ftr="0" dt="0"/>
  <p:txStyles>
    <p:titleStyle>
      <a:lvl1pPr algn="l" defTabSz="650276" rtl="0" eaLnBrk="1" latinLnBrk="0" hangingPunct="1">
        <a:lnSpc>
          <a:spcPts val="5200"/>
        </a:lnSpc>
        <a:spcBef>
          <a:spcPts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38" indent="-22225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34290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Pct val="90000"/>
        <a:buFont typeface="Lucida Grande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 Grande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50276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Lucida Grande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s-india.edu.i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pen.ac.uk/about/international-development/ido-africa/TESS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Refugees and displaced people: what role can Open Universities play?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0072" y="8356701"/>
            <a:ext cx="7967434" cy="923330"/>
          </a:xfrm>
        </p:spPr>
        <p:txBody>
          <a:bodyPr/>
          <a:lstStyle/>
          <a:p>
            <a:r>
              <a:rPr lang="en-GB" dirty="0" err="1" smtClean="0"/>
              <a:t>Dr.</a:t>
            </a:r>
            <a:r>
              <a:rPr lang="en-GB" dirty="0" smtClean="0"/>
              <a:t> Liz Marr</a:t>
            </a:r>
          </a:p>
          <a:p>
            <a:r>
              <a:rPr lang="en-GB" dirty="0" err="1" smtClean="0"/>
              <a:t>EADTU</a:t>
            </a:r>
            <a:r>
              <a:rPr lang="en-GB" dirty="0" smtClean="0"/>
              <a:t> summit, 15</a:t>
            </a:r>
            <a:r>
              <a:rPr lang="en-GB" baseline="30000" dirty="0" smtClean="0"/>
              <a:t>th</a:t>
            </a:r>
            <a:r>
              <a:rPr lang="en-GB" dirty="0" smtClean="0"/>
              <a:t>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Model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 smtClean="0"/>
              <a:t>Credit for previous HE study can be transferred in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10</a:t>
            </a:fld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95964" y="3025833"/>
            <a:ext cx="195283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69" y="2726576"/>
            <a:ext cx="9360131" cy="63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Teacher Education </a:t>
            </a:r>
            <a:r>
              <a:rPr lang="en-GB" dirty="0" smtClean="0"/>
              <a:t>Through </a:t>
            </a:r>
            <a:r>
              <a:rPr lang="en-GB" dirty="0" err="1" smtClean="0"/>
              <a:t>OERS</a:t>
            </a:r>
            <a:r>
              <a:rPr lang="en-GB" dirty="0" smtClean="0"/>
              <a:t> and mobile devices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6" y="4813940"/>
            <a:ext cx="6485934" cy="411133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35665" y="2322900"/>
            <a:ext cx="10313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hlinkClick r:id="rId3"/>
              </a:rPr>
              <a:t>http://www.tess-india.edu.in</a:t>
            </a:r>
            <a:r>
              <a:rPr lang="en-GB" sz="3600" dirty="0" smtClean="0">
                <a:hlinkClick r:id="rId3"/>
              </a:rPr>
              <a:t>/</a:t>
            </a:r>
            <a:endParaRPr lang="en-GB" sz="3600" dirty="0" smtClean="0"/>
          </a:p>
          <a:p>
            <a:r>
              <a:rPr lang="en-GB" sz="3600" dirty="0">
                <a:hlinkClick r:id="rId4"/>
              </a:rPr>
              <a:t>http://</a:t>
            </a:r>
            <a:r>
              <a:rPr lang="en-GB" sz="3600" dirty="0" smtClean="0">
                <a:hlinkClick r:id="rId4"/>
              </a:rPr>
              <a:t>www.open.ac.uk/about/international-development/ido-africa/TESSA</a:t>
            </a:r>
            <a:endParaRPr lang="en-GB" sz="3600" dirty="0" smtClean="0"/>
          </a:p>
          <a:p>
            <a:endParaRPr lang="en-GB" sz="3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881746" y="5677786"/>
            <a:ext cx="365580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Provides adaptable </a:t>
            </a:r>
            <a:r>
              <a:rPr lang="en-GB" dirty="0" err="1" smtClean="0"/>
              <a:t>OERs</a:t>
            </a:r>
            <a:r>
              <a:rPr lang="en-GB" dirty="0" smtClean="0"/>
              <a:t> which can be downloaded onto mobile devices to support teacher education and class room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7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EADTU</a:t>
            </a:r>
            <a:r>
              <a:rPr lang="en-GB" dirty="0" smtClean="0"/>
              <a:t> Proposition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1995054"/>
            <a:ext cx="11575130" cy="7108003"/>
          </a:xfrm>
        </p:spPr>
        <p:txBody>
          <a:bodyPr/>
          <a:lstStyle/>
          <a:p>
            <a:r>
              <a:rPr lang="en-GB" sz="3200" dirty="0" smtClean="0"/>
              <a:t>Need for a specific long term cohesive  cross sectoral European strategy to develop HE for refugees and displaced persons which:</a:t>
            </a:r>
          </a:p>
          <a:p>
            <a:endParaRPr lang="en-GB" dirty="0" smtClean="0"/>
          </a:p>
          <a:p>
            <a:pPr lvl="1"/>
            <a:r>
              <a:rPr lang="en-GB" sz="2400" dirty="0" smtClean="0"/>
              <a:t>Provides access to free courses for HE preparation, </a:t>
            </a:r>
            <a:r>
              <a:rPr lang="en-GB" sz="2400" dirty="0" err="1" smtClean="0"/>
              <a:t>OERS</a:t>
            </a:r>
            <a:r>
              <a:rPr lang="en-GB" sz="2400" dirty="0" smtClean="0"/>
              <a:t>, MOOCs, BOCs</a:t>
            </a:r>
          </a:p>
          <a:p>
            <a:pPr lvl="1"/>
            <a:r>
              <a:rPr lang="en-GB" sz="2400" dirty="0" smtClean="0"/>
              <a:t>Provides access to European language courses</a:t>
            </a:r>
          </a:p>
          <a:p>
            <a:pPr lvl="1"/>
            <a:r>
              <a:rPr lang="en-GB" sz="2400" dirty="0" smtClean="0"/>
              <a:t>Provides short, accredited conversion courses to meet European qualification equivalences</a:t>
            </a:r>
          </a:p>
          <a:p>
            <a:pPr lvl="1"/>
            <a:r>
              <a:rPr lang="en-GB" sz="2400" dirty="0" smtClean="0"/>
              <a:t>Provides short learning programmes which can be used  as stepping stones into HE or as building blocks for qualifications</a:t>
            </a:r>
          </a:p>
          <a:p>
            <a:pPr lvl="1"/>
            <a:r>
              <a:rPr lang="en-GB" sz="2400" dirty="0" smtClean="0"/>
              <a:t>Provides vocational study programmes to support transition into employment in areas of skills gaps</a:t>
            </a:r>
          </a:p>
          <a:p>
            <a:pPr lvl="1"/>
            <a:r>
              <a:rPr lang="en-GB" sz="2400" dirty="0" smtClean="0"/>
              <a:t>Provides access to flexible degree and higher  level study options </a:t>
            </a:r>
          </a:p>
          <a:p>
            <a:pPr marL="331788" lvl="1" indent="0">
              <a:buNone/>
            </a:pPr>
            <a:endParaRPr lang="en-GB" sz="3600" dirty="0" smtClean="0"/>
          </a:p>
          <a:p>
            <a:pPr lvl="1"/>
            <a:r>
              <a:rPr lang="en-GB" sz="3200" dirty="0" smtClean="0"/>
              <a:t>And does all this through flexible study modes, using mobile technologies, study centres in camps and trained support workers.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39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Each day, the role of the teacher is reinforced and its importance confirmed as the world questions what future we want for our children</a:t>
            </a:r>
            <a:endParaRPr lang="en-GB" sz="2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3078162"/>
            <a:ext cx="9182100" cy="551497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BADC3D-1509-2C4E-AB5E-AF0356668A8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Syrian Refugee crisis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062716"/>
            <a:ext cx="11575130" cy="688448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Breakdown of registered refugees per country (in region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Turkey: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2,715,789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Lebanon: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1,067,785</a:t>
            </a: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Jordan: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636,040</a:t>
            </a: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Iraq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246,051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(almost all in Kurdistan)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Egypt: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118,512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Libya: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28,027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camps: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490,869</a:t>
            </a: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Out of camps: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4,321,335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6.5m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IDPs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Syria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Estimated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1.7m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IDPs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camps or collective centres (in Damascus and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Latakia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5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Stranded migrants and refugees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126512"/>
            <a:ext cx="6168982" cy="6671655"/>
          </a:xfrm>
          <a:ln cmpd="sng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of 07/04/16 :</a:t>
            </a:r>
          </a:p>
          <a:p>
            <a:pPr marL="0" indent="0">
              <a:buNone/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57,812 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stranded migrants and refugees 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Greece,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fYROM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Serbia, Croatia, Slovenia, Bulgaria and Hungary 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736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Syrians interviewed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Greece in February 16: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all respondents are students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14%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over 18 who are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1788" lvl="1" indent="0">
              <a:buNone/>
            </a:pPr>
            <a:endParaRPr lang="en-GB" dirty="0" smtClean="0"/>
          </a:p>
          <a:p>
            <a:pPr marL="331788" lvl="1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4</a:t>
            </a:fld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33459"/>
              </p:ext>
            </p:extLst>
          </p:nvPr>
        </p:nvGraphicFramePr>
        <p:xfrm>
          <a:off x="7740502" y="3750791"/>
          <a:ext cx="4797051" cy="4760309"/>
        </p:xfrm>
        <a:graphic>
          <a:graphicData uri="http://schemas.openxmlformats.org/drawingml/2006/table">
            <a:tbl>
              <a:tblPr/>
              <a:tblGrid>
                <a:gridCol w="2064684"/>
                <a:gridCol w="2732367"/>
              </a:tblGrid>
              <a:tr h="493109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96" marR="70296" marT="35148" marB="3514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296" marR="70296" marT="35148" marB="35148">
                    <a:lnL>
                      <a:noFill/>
                    </a:lnL>
                  </a:tcPr>
                </a:tc>
              </a:tr>
              <a:tr h="1202089">
                <a:tc>
                  <a:txBody>
                    <a:bodyPr/>
                    <a:lstStyle/>
                    <a:p>
                      <a:r>
                        <a:rPr lang="en-GB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GB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stranded people</a:t>
                      </a:r>
                      <a:endParaRPr lang="en-GB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fYROM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696">
                <a:tc>
                  <a:txBody>
                    <a:bodyPr/>
                    <a:lstStyle/>
                    <a:p>
                      <a:r>
                        <a:rPr lang="en-GB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1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3RP</a:t>
            </a:r>
            <a:r>
              <a:rPr lang="en-GB" dirty="0" smtClean="0"/>
              <a:t>  NLG - No Lost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ew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phase of the NLG aims to improve quality formal and non-formal learning opportunities for children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young people in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refugee host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countries. This will be achieved by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Scaling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up equitable access to education in formal and non-formal settings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Increasing demand for learning by engaging families and communities in the education of their children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quality and relevance of education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Strengthening national and sub-national education systems, including recognition and accreditation of formal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non-formal learning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4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should HE matter?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720917" y="1546537"/>
            <a:ext cx="9506517" cy="1940941"/>
          </a:xfrm>
        </p:spPr>
        <p:txBody>
          <a:bodyPr/>
          <a:lstStyle/>
          <a:p>
            <a:pPr>
              <a:defRPr/>
            </a:pPr>
            <a:endParaRPr lang="en-GB" i="1" dirty="0" smtClean="0">
              <a:latin typeface="Calibri" pitchFamily="34" charset="0"/>
            </a:endParaRPr>
          </a:p>
          <a:p>
            <a:endParaRPr lang="en-GB" i="1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46029" y="2124214"/>
            <a:ext cx="105882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800" i="1" dirty="0">
                <a:latin typeface="Calibri" pitchFamily="34" charset="0"/>
              </a:rPr>
              <a:t> </a:t>
            </a:r>
            <a:r>
              <a:rPr lang="en-GB" sz="6000" i="1" dirty="0">
                <a:latin typeface="Calibri" pitchFamily="34" charset="0"/>
              </a:rPr>
              <a:t>‘Education strengthens the ties which bind people, takes the fear out of difference and encourages tolerance’</a:t>
            </a:r>
            <a:r>
              <a:rPr lang="en-GB" sz="6000" dirty="0"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GB" sz="4800" dirty="0">
              <a:latin typeface="Calibri" pitchFamily="34" charset="0"/>
            </a:endParaRPr>
          </a:p>
          <a:p>
            <a:pPr>
              <a:defRPr/>
            </a:pPr>
            <a:r>
              <a:rPr lang="en-GB" sz="4800" dirty="0">
                <a:latin typeface="Calibri" pitchFamily="34" charset="0"/>
              </a:rPr>
              <a:t>  </a:t>
            </a:r>
            <a:r>
              <a:rPr lang="en-GB" sz="3600" dirty="0">
                <a:latin typeface="Calibri" pitchFamily="34" charset="0"/>
              </a:rPr>
              <a:t>Baroness Kennedy, Learning Works, 1998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5626" y="2124214"/>
            <a:ext cx="11580420" cy="682298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40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 barriers to HE access for refugees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724513"/>
            <a:ext cx="11575130" cy="6632138"/>
          </a:xfrm>
        </p:spPr>
        <p:txBody>
          <a:bodyPr/>
          <a:lstStyle/>
          <a:p>
            <a:r>
              <a:rPr lang="en-GB" sz="3200" dirty="0" smtClean="0"/>
              <a:t>Location and geography – in-country displacement, in camps, in Europe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Infrastructures</a:t>
            </a:r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r>
              <a:rPr lang="en-GB" sz="3200" dirty="0" smtClean="0"/>
              <a:t>Lack of stability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Trauma, ill health,</a:t>
            </a:r>
          </a:p>
          <a:p>
            <a:pPr marL="0" indent="0">
              <a:buNone/>
            </a:pPr>
            <a:r>
              <a:rPr lang="en-GB" sz="3200" dirty="0" smtClean="0"/>
              <a:t>disability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Money and employment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Prior attainment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43" y="5107518"/>
            <a:ext cx="6670965" cy="37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Open Universities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2028305"/>
            <a:ext cx="11575130" cy="6918894"/>
          </a:xfrm>
        </p:spPr>
        <p:txBody>
          <a:bodyPr/>
          <a:lstStyle/>
          <a:p>
            <a:r>
              <a:rPr lang="en-GB" sz="3200" dirty="0" smtClean="0"/>
              <a:t>Providing:</a:t>
            </a:r>
          </a:p>
          <a:p>
            <a:endParaRPr lang="en-GB" sz="3200" dirty="0" smtClean="0"/>
          </a:p>
          <a:p>
            <a:pPr lvl="1"/>
            <a:r>
              <a:rPr lang="en-GB" sz="2400" dirty="0" smtClean="0"/>
              <a:t>Mobile learning</a:t>
            </a:r>
          </a:p>
          <a:p>
            <a:pPr lvl="1"/>
            <a:r>
              <a:rPr lang="en-GB" sz="2400" dirty="0" smtClean="0"/>
              <a:t>Flexibility</a:t>
            </a:r>
          </a:p>
          <a:p>
            <a:pPr lvl="1"/>
            <a:r>
              <a:rPr lang="en-GB" sz="2400" dirty="0" smtClean="0"/>
              <a:t>Scalability</a:t>
            </a:r>
          </a:p>
          <a:p>
            <a:pPr lvl="1"/>
            <a:r>
              <a:rPr lang="en-GB" sz="2400" dirty="0" smtClean="0"/>
              <a:t>Open access and inclusion at core of missions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sz="3200" dirty="0" smtClean="0"/>
              <a:t>To support:</a:t>
            </a:r>
          </a:p>
          <a:p>
            <a:endParaRPr lang="en-GB" dirty="0" smtClean="0"/>
          </a:p>
          <a:p>
            <a:pPr lvl="1"/>
            <a:r>
              <a:rPr lang="en-GB" sz="2400" dirty="0"/>
              <a:t>young students who missed secondary education</a:t>
            </a:r>
          </a:p>
          <a:p>
            <a:pPr lvl="1"/>
            <a:r>
              <a:rPr lang="en-GB" sz="2400" dirty="0"/>
              <a:t>students who were in the middle of a university study</a:t>
            </a:r>
          </a:p>
          <a:p>
            <a:pPr lvl="1"/>
            <a:r>
              <a:rPr lang="en-GB" sz="2400" dirty="0"/>
              <a:t>professionals who need conversion courses to find work </a:t>
            </a:r>
            <a:r>
              <a:rPr lang="en-GB" sz="2400" dirty="0" smtClean="0"/>
              <a:t>now</a:t>
            </a:r>
            <a:r>
              <a:rPr lang="en-GB" sz="2400" dirty="0"/>
              <a:t> </a:t>
            </a:r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athways into other universities </a:t>
            </a:r>
            <a:r>
              <a:rPr lang="en-GB" sz="2400" dirty="0"/>
              <a:t>in E</a:t>
            </a:r>
            <a:r>
              <a:rPr lang="en-GB" sz="2400" dirty="0" smtClean="0"/>
              <a:t>urope </a:t>
            </a:r>
            <a:r>
              <a:rPr lang="en-GB" sz="2400" dirty="0"/>
              <a:t>and in the region </a:t>
            </a:r>
            <a:endParaRPr lang="en-GB" sz="2400" dirty="0" smtClean="0"/>
          </a:p>
          <a:p>
            <a:pPr lvl="1"/>
            <a:r>
              <a:rPr lang="en-GB" sz="2400" dirty="0" smtClean="0"/>
              <a:t>specific </a:t>
            </a:r>
            <a:r>
              <a:rPr lang="en-GB" sz="2400" dirty="0"/>
              <a:t>education to rebuild the country </a:t>
            </a:r>
            <a:endParaRPr lang="en-GB" sz="2400" dirty="0" smtClean="0"/>
          </a:p>
          <a:p>
            <a:pPr lvl="1"/>
            <a:r>
              <a:rPr lang="en-GB" sz="2400" dirty="0"/>
              <a:t>p</a:t>
            </a:r>
            <a:r>
              <a:rPr lang="en-GB" sz="2400" dirty="0" smtClean="0"/>
              <a:t>latforms/connections </a:t>
            </a:r>
            <a:r>
              <a:rPr lang="en-GB" sz="2400" dirty="0"/>
              <a:t>across Europe for diaspora to </a:t>
            </a:r>
            <a:r>
              <a:rPr lang="en-GB" sz="2400" dirty="0" smtClean="0"/>
              <a:t>discuss educational futures</a:t>
            </a:r>
            <a:endParaRPr lang="en-GB" sz="2400" dirty="0"/>
          </a:p>
          <a:p>
            <a:pPr lvl="1"/>
            <a:r>
              <a:rPr lang="en-GB" sz="2400" dirty="0"/>
              <a:t>centres of excellence around specific subjects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20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Skills and Progression to HE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16" y="1977425"/>
            <a:ext cx="11575130" cy="6969774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Open University </a:t>
            </a:r>
            <a:r>
              <a:rPr lang="en-GB" b="1" dirty="0" smtClean="0"/>
              <a:t>UK </a:t>
            </a:r>
            <a:r>
              <a:rPr lang="en-GB" dirty="0" smtClean="0"/>
              <a:t>is working with </a:t>
            </a:r>
            <a:r>
              <a:rPr lang="en-GB" dirty="0"/>
              <a:t>The British Council to deliver academic programmes to displaced Syrian refugees who have temporarily settled in </a:t>
            </a:r>
            <a:r>
              <a:rPr lang="en-GB" dirty="0" smtClean="0"/>
              <a:t>Jordan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BC provide coaching, study skills, an English Language programme and BC Online Academic Readiness Course</a:t>
            </a:r>
          </a:p>
          <a:p>
            <a:endParaRPr lang="en-GB" dirty="0" smtClean="0"/>
          </a:p>
          <a:p>
            <a:r>
              <a:rPr lang="en-GB" dirty="0" smtClean="0"/>
              <a:t>Students who reach required standards in English will be able to register on a  </a:t>
            </a:r>
            <a:r>
              <a:rPr lang="en-GB" dirty="0" err="1" smtClean="0"/>
              <a:t>OU</a:t>
            </a:r>
            <a:r>
              <a:rPr lang="en-GB" dirty="0" smtClean="0"/>
              <a:t> course, others will be offered study through Arabic courses. All levels of qualification will be encouraged  (Degrees, Diplomas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MOOCs and other </a:t>
            </a:r>
            <a:r>
              <a:rPr lang="en-GB" dirty="0" err="1" smtClean="0"/>
              <a:t>OERs</a:t>
            </a:r>
            <a:r>
              <a:rPr lang="en-GB" dirty="0" smtClean="0"/>
              <a:t> will be made available to assist with readiness to study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Credit must be transferrable to other providers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C0BADC3D-1509-2C4E-AB5E-AF0356668A88}" type="slidenum">
              <a:rPr lang="en-GB" smtClean="0"/>
              <a:pPr algn="ctr"/>
              <a:t>9</a:t>
            </a:fld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003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553338"/>
      </p:ext>
    </p:extLst>
  </p:cSld>
  <p:clrMapOvr>
    <a:masterClrMapping/>
  </p:clrMapOvr>
</p:sld>
</file>

<file path=ppt/theme/theme1.xml><?xml version="1.0" encoding="utf-8"?>
<a:theme xmlns:a="http://schemas.openxmlformats.org/drawingml/2006/main" name="OU Ripple">
  <a:themeElements>
    <a:clrScheme name="OU">
      <a:dk1>
        <a:sysClr val="windowText" lastClr="000000"/>
      </a:dk1>
      <a:lt1>
        <a:sysClr val="window" lastClr="FFFFFF"/>
      </a:lt1>
      <a:dk2>
        <a:srgbClr val="75AAE5"/>
      </a:dk2>
      <a:lt2>
        <a:srgbClr val="FFFFFF"/>
      </a:lt2>
      <a:accent1>
        <a:srgbClr val="75AAE5"/>
      </a:accent1>
      <a:accent2>
        <a:srgbClr val="0B55A8"/>
      </a:accent2>
      <a:accent3>
        <a:srgbClr val="E80074"/>
      </a:accent3>
      <a:accent4>
        <a:srgbClr val="630031"/>
      </a:accent4>
      <a:accent5>
        <a:srgbClr val="FFC23D"/>
      </a:accent5>
      <a:accent6>
        <a:srgbClr val="A4A400"/>
      </a:accent6>
      <a:hlink>
        <a:srgbClr val="000000"/>
      </a:hlink>
      <a:folHlink>
        <a:srgbClr val="000000"/>
      </a:folHlink>
    </a:clrScheme>
    <a:fontScheme name="Office 2">
      <a:majorFont>
        <a:latin typeface="Helvetic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elvetic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ap="rnd">
          <a:prstDash val="sysDot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087693BF8074B8B681B343E6584EA" ma:contentTypeVersion="3" ma:contentTypeDescription="Een nieuw document maken." ma:contentTypeScope="" ma:versionID="93f7b213cffee2f7a743cad03fdd5ad1">
  <xsd:schema xmlns:xsd="http://www.w3.org/2001/XMLSchema" xmlns:xs="http://www.w3.org/2001/XMLSchema" xmlns:p="http://schemas.microsoft.com/office/2006/metadata/properties" xmlns:ns2="7837f8de-1854-4099-b2fa-0de2ad105735" targetNamespace="http://schemas.microsoft.com/office/2006/metadata/properties" ma:root="true" ma:fieldsID="1a5b881db4db87a25d5f66d7cffbe834" ns2:_="">
    <xsd:import namespace="7837f8de-1854-4099-b2fa-0de2ad1057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7f8de-1854-4099-b2fa-0de2ad1057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372568-66ED-44B3-8775-4A5B437A7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7f8de-1854-4099-b2fa-0de2ad105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147DAB-48B6-40EC-9ED0-567676965B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A00EB-E8BD-4195-B1F8-AB6818B2747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7837f8de-1854-4099-b2fa-0de2ad10573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 Ripple</Template>
  <TotalTime>3180</TotalTime>
  <Words>608</Words>
  <Application>Microsoft Office PowerPoint</Application>
  <PresentationFormat>Aangepast</PresentationFormat>
  <Paragraphs>141</Paragraphs>
  <Slides>12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OU Ripple</vt:lpstr>
      <vt:lpstr>Refugees and displaced people: what role can Open Universities play?</vt:lpstr>
      <vt:lpstr>Each day, the role of the teacher is reinforced and its importance confirmed as the world questions what future we want for our children</vt:lpstr>
      <vt:lpstr>Syrian Refugee crisis data</vt:lpstr>
      <vt:lpstr>Stranded migrants and refugees</vt:lpstr>
      <vt:lpstr>3RP  NLG - No Lost Generation</vt:lpstr>
      <vt:lpstr>Why should HE matter?</vt:lpstr>
      <vt:lpstr>What are the  barriers to HE access for refugees</vt:lpstr>
      <vt:lpstr>How can Open Universities help?</vt:lpstr>
      <vt:lpstr>Language Skills and Progression to HE  </vt:lpstr>
      <vt:lpstr>Study Model</vt:lpstr>
      <vt:lpstr>Teacher Education Through OERS and mobile devices </vt:lpstr>
      <vt:lpstr>The EADTU Proposition</vt:lpstr>
    </vt:vector>
  </TitlesOfParts>
  <Company>The 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Katy.Shelton</dc:creator>
  <cp:lastModifiedBy>Mieke van der Leegte</cp:lastModifiedBy>
  <cp:revision>31</cp:revision>
  <dcterms:created xsi:type="dcterms:W3CDTF">2014-11-11T12:02:06Z</dcterms:created>
  <dcterms:modified xsi:type="dcterms:W3CDTF">2016-04-26T08:52:10Z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0x010100480087693BF8074B8B681B343E6584EA</vt:lpwstr>
  </property>
</Properties>
</file>